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573" r:id="rId4"/>
    <p:sldId id="600" r:id="rId5"/>
    <p:sldId id="601" r:id="rId6"/>
    <p:sldId id="599" r:id="rId7"/>
    <p:sldId id="618" r:id="rId8"/>
    <p:sldId id="569" r:id="rId9"/>
    <p:sldId id="589" r:id="rId10"/>
    <p:sldId id="594" r:id="rId11"/>
    <p:sldId id="611" r:id="rId12"/>
    <p:sldId id="586" r:id="rId13"/>
    <p:sldId id="593" r:id="rId14"/>
    <p:sldId id="607" r:id="rId15"/>
    <p:sldId id="617" r:id="rId16"/>
    <p:sldId id="549" r:id="rId17"/>
    <p:sldId id="574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>
        <p:scale>
          <a:sx n="100" d="100"/>
          <a:sy n="100" d="100"/>
        </p:scale>
        <p:origin x="164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20220117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928" y="1561817"/>
            <a:ext cx="3762768" cy="2912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17" y="4638497"/>
            <a:ext cx="5935620" cy="18471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00854" y="5804486"/>
            <a:ext cx="851603" cy="373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71059" y="6177985"/>
            <a:ext cx="929795" cy="196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30649" y="5804484"/>
            <a:ext cx="851603" cy="570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8" y="1471592"/>
            <a:ext cx="3950736" cy="2915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55326" y="4473440"/>
            <a:ext cx="249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segmix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61417" y="4385631"/>
            <a:ext cx="249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cutmix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6860" y="669393"/>
            <a:ext cx="591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Cutmix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학습에 </a:t>
            </a:r>
            <a:r>
              <a:rPr lang="ko-KR" altLang="en-US" sz="1600" dirty="0"/>
              <a:t>오</a:t>
            </a:r>
            <a:r>
              <a:rPr lang="ko-KR" altLang="en-US" sz="1600" dirty="0" smtClean="0"/>
              <a:t>류가 없었음을 확인함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Cutmix</a:t>
            </a:r>
            <a:r>
              <a:rPr lang="ko-KR" altLang="en-US" sz="1600" dirty="0" smtClean="0"/>
              <a:t>의 커브가 학습이 더 잘되었음을 보임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566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4" y="127265"/>
            <a:ext cx="569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이미지 요청 </a:t>
            </a:r>
            <a:r>
              <a:rPr lang="ko-KR" altLang="en-US" b="1" dirty="0" smtClean="0">
                <a:latin typeface="+mj-ea"/>
              </a:rPr>
              <a:t>사항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err="1" smtClean="0">
                <a:latin typeface="+mj-ea"/>
              </a:rPr>
              <a:t>리마인더</a:t>
            </a:r>
            <a:r>
              <a:rPr lang="en-US" altLang="ko-KR" b="1" dirty="0" smtClean="0"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4320" y="709190"/>
            <a:ext cx="7310927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두 </a:t>
            </a:r>
            <a:r>
              <a:rPr lang="ko-KR" altLang="en-US" sz="1400" dirty="0">
                <a:latin typeface="+mj-ea"/>
                <a:ea typeface="+mj-ea"/>
              </a:rPr>
              <a:t>가지 특징 중 하나 이상을 가지는 </a:t>
            </a:r>
            <a:r>
              <a:rPr lang="en-US" altLang="ko-KR" sz="1400" dirty="0">
                <a:latin typeface="+mj-ea"/>
                <a:ea typeface="+mj-ea"/>
              </a:rPr>
              <a:t>N </a:t>
            </a:r>
            <a:r>
              <a:rPr lang="ko-KR" altLang="en-US" sz="1400" dirty="0">
                <a:latin typeface="+mj-ea"/>
                <a:ea typeface="+mj-ea"/>
              </a:rPr>
              <a:t>데이터가 </a:t>
            </a:r>
            <a:r>
              <a:rPr lang="ko-KR" altLang="en-US" sz="1400" dirty="0" smtClean="0">
                <a:latin typeface="+mj-ea"/>
                <a:ea typeface="+mj-ea"/>
              </a:rPr>
              <a:t>필요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가 선명하게 다수 존재하는 </a:t>
            </a:r>
            <a:r>
              <a:rPr lang="ko-KR" altLang="en-US" sz="1400" dirty="0" smtClean="0">
                <a:latin typeface="+mj-ea"/>
                <a:ea typeface="+mj-ea"/>
              </a:rPr>
              <a:t>조직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의 색이 유독 진하면 더 좋습니다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아래 </a:t>
            </a:r>
            <a:r>
              <a:rPr lang="en-US" altLang="ko-KR" sz="1400" dirty="0">
                <a:latin typeface="+mj-ea"/>
                <a:ea typeface="+mj-ea"/>
              </a:rPr>
              <a:t>Figure1,2).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Gland</a:t>
            </a:r>
            <a:r>
              <a:rPr lang="ko-KR" altLang="en-US" sz="1400" dirty="0">
                <a:latin typeface="+mj-ea"/>
                <a:ea typeface="+mj-ea"/>
              </a:rPr>
              <a:t>와 별개로 거칠고 색이 짙은 세포조직이 있는 </a:t>
            </a:r>
            <a:r>
              <a:rPr lang="en-US" altLang="ko-KR" sz="1400" dirty="0" smtClean="0">
                <a:latin typeface="+mj-ea"/>
                <a:ea typeface="+mj-ea"/>
              </a:rPr>
              <a:t>image (</a:t>
            </a:r>
            <a:r>
              <a:rPr lang="ko-KR" altLang="en-US" sz="1400" dirty="0">
                <a:latin typeface="+mj-ea"/>
                <a:ea typeface="+mj-ea"/>
              </a:rPr>
              <a:t>아래 </a:t>
            </a:r>
            <a:r>
              <a:rPr lang="en-US" altLang="ko-KR" sz="1400" dirty="0">
                <a:latin typeface="+mj-ea"/>
                <a:ea typeface="+mj-ea"/>
              </a:rPr>
              <a:t>Figure 3,4).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>
                <a:latin typeface="+mj-ea"/>
                <a:ea typeface="+mj-ea"/>
              </a:rPr>
              <a:t>딥러닝모델은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저 부분을 정말 </a:t>
            </a:r>
            <a:r>
              <a:rPr lang="ko-KR" altLang="en-US" sz="1400" dirty="0" smtClean="0">
                <a:latin typeface="+mj-ea"/>
                <a:ea typeface="+mj-ea"/>
              </a:rPr>
              <a:t>어려워함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34" y="2409594"/>
            <a:ext cx="2707858" cy="42035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47" y="2215548"/>
            <a:ext cx="2962514" cy="45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14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85" y="556119"/>
            <a:ext cx="74804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기존 이슈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손실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모델 학습을 위해서 이미지의 축소 </a:t>
            </a:r>
            <a:r>
              <a:rPr lang="en-US" altLang="ko-KR" sz="1400" dirty="0" smtClean="0"/>
              <a:t>(3000*-&gt;512)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경계 정의의 어려움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명확한 사물 경계와는 다르게 의료 이미지는 경계의 어려움이 있음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 =&gt; pseudo label </a:t>
            </a:r>
            <a:r>
              <a:rPr lang="ko-KR" altLang="en-US" sz="1400" dirty="0" smtClean="0"/>
              <a:t>생성을 위한 새로운 접근법이 필요함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Camouflaged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모델 중 하나인 </a:t>
            </a:r>
            <a:r>
              <a:rPr lang="en-US" altLang="ko-KR" sz="1400" dirty="0" err="1"/>
              <a:t>SINet</a:t>
            </a:r>
            <a:r>
              <a:rPr lang="ko-KR" altLang="en-US" sz="1400" dirty="0"/>
              <a:t>의 </a:t>
            </a:r>
            <a:r>
              <a:rPr lang="en-US" altLang="ko-KR" sz="1400" dirty="0"/>
              <a:t>Search Module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응용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를 적용하여 상위 필터 정보가 복구된 </a:t>
            </a:r>
            <a:r>
              <a:rPr lang="en-US" altLang="ko-KR" sz="1400" dirty="0" smtClean="0"/>
              <a:t>(512-&gt;3000*) </a:t>
            </a:r>
            <a:r>
              <a:rPr lang="ko-KR" altLang="en-US" sz="1400" dirty="0" smtClean="0"/>
              <a:t>이미지로 정보가 흐르도록 적용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pseudo </a:t>
            </a:r>
            <a:r>
              <a:rPr lang="ko-KR" altLang="en-US" sz="1400" dirty="0" smtClean="0"/>
              <a:t>레이블 생성까지 개발 완료</a:t>
            </a:r>
            <a:r>
              <a:rPr lang="en-US" altLang="ko-KR" sz="1400" dirty="0" smtClean="0"/>
              <a:t>-&gt; segmentation </a:t>
            </a:r>
            <a:r>
              <a:rPr lang="ko-KR" altLang="en-US" sz="1400" dirty="0" smtClean="0"/>
              <a:t>모델에 학습시킬 </a:t>
            </a:r>
            <a:r>
              <a:rPr lang="ko-KR" altLang="en-US" sz="1400" dirty="0" smtClean="0"/>
              <a:t>계획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X40 </a:t>
            </a:r>
            <a:r>
              <a:rPr lang="ko-KR" altLang="en-US" sz="1400" b="1" u="sng" dirty="0" smtClean="0"/>
              <a:t>배율에 대한 모델 연구 필요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Segmentation</a:t>
            </a:r>
            <a:r>
              <a:rPr lang="ko-KR" altLang="en-US" sz="1400" b="1" u="sng" dirty="0" smtClean="0"/>
              <a:t>을 학습시키기 보다는 현재 </a:t>
            </a:r>
            <a:r>
              <a:rPr lang="en-US" altLang="ko-KR" sz="1400" b="1" u="sng" dirty="0" smtClean="0"/>
              <a:t>CAM </a:t>
            </a:r>
            <a:r>
              <a:rPr lang="ko-KR" altLang="en-US" sz="1400" b="1" u="sng" dirty="0" smtClean="0"/>
              <a:t>업데이트를 시도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</a:t>
            </a:r>
            <a:r>
              <a:rPr lang="en-US" altLang="ko-KR" sz="1400" b="1" u="sng" dirty="0" smtClean="0"/>
              <a:t>COD </a:t>
            </a:r>
            <a:r>
              <a:rPr lang="ko-KR" altLang="en-US" sz="1400" b="1" u="sng" dirty="0" smtClean="0"/>
              <a:t>실험 </a:t>
            </a:r>
            <a:r>
              <a:rPr lang="en-US" altLang="ko-KR" sz="1400" b="1" u="sng" dirty="0" smtClean="0"/>
              <a:t>: </a:t>
            </a:r>
            <a:r>
              <a:rPr lang="en-US" altLang="ko-KR" sz="1400" b="1" u="sng" dirty="0" err="1" smtClean="0"/>
              <a:t>grayscal</a:t>
            </a:r>
            <a:r>
              <a:rPr lang="en-US" altLang="ko-KR" sz="1400" b="1" u="sng" dirty="0" err="1" smtClean="0"/>
              <a:t>ing</a:t>
            </a:r>
            <a:r>
              <a:rPr lang="en-US" altLang="ko-KR" sz="1400" b="1" u="sng" dirty="0" smtClean="0"/>
              <a:t> </a:t>
            </a:r>
            <a:r>
              <a:rPr lang="ko-KR" altLang="en-US" sz="1400" b="1" u="sng" dirty="0" smtClean="0"/>
              <a:t>데이터 실험 </a:t>
            </a:r>
            <a:r>
              <a:rPr lang="en-US" altLang="ko-KR" sz="1400" b="1" u="sng" dirty="0" smtClean="0"/>
              <a:t>=&gt;</a:t>
            </a:r>
            <a:r>
              <a:rPr lang="ko-KR" altLang="en-US" sz="1400" b="1" u="sng" dirty="0"/>
              <a:t> </a:t>
            </a:r>
            <a:r>
              <a:rPr lang="ko-KR" altLang="en-US" sz="1400" b="1" u="sng" dirty="0" smtClean="0"/>
              <a:t>색상에 대한 이슈 완화 목적</a:t>
            </a:r>
            <a:endParaRPr lang="en-US" altLang="ko-KR" sz="1400" b="1" u="sng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5" y="4566593"/>
            <a:ext cx="5674411" cy="18586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8650" y="3514726"/>
            <a:ext cx="6076950" cy="93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65" y="1725905"/>
            <a:ext cx="2719585" cy="22952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25905"/>
            <a:ext cx="2719585" cy="22952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10" y="1725905"/>
            <a:ext cx="2719585" cy="22952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12" y="4173831"/>
            <a:ext cx="2734986" cy="22952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57" y="4184449"/>
            <a:ext cx="2737191" cy="23061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2085" y="643925"/>
            <a:ext cx="6254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Gray scale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모서리쪽</a:t>
            </a:r>
            <a:r>
              <a:rPr lang="ko-KR" altLang="en-US" dirty="0" smtClean="0"/>
              <a:t> 어두운 부분에 대한 오류가 완화되지 않음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-76200" y="3228975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400175" y="5676900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264897" y="5676900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74872" y="3228975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9" y="1187575"/>
            <a:ext cx="3525408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5" y="1187575"/>
            <a:ext cx="3525408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6" y="3959438"/>
            <a:ext cx="2913560" cy="2131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36" y="3959438"/>
            <a:ext cx="2913560" cy="21313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1343" y="6123173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38804" y="6123173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46" y="3959438"/>
            <a:ext cx="2913560" cy="21313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42384" y="6123173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Gray-scale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IRB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IRB </a:t>
            </a:r>
            <a:r>
              <a:rPr lang="ko-KR" altLang="en-US" sz="2000" b="1" dirty="0" smtClean="0">
                <a:latin typeface="+mj-ea"/>
                <a:ea typeface="+mj-ea"/>
              </a:rPr>
              <a:t>준비 필요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IRB </a:t>
            </a:r>
            <a:r>
              <a:rPr lang="ko-KR" altLang="en-US" b="1" dirty="0" smtClean="0">
                <a:latin typeface="+mj-ea"/>
              </a:rPr>
              <a:t>준비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카이스트 필요 서류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CITI : </a:t>
            </a:r>
            <a:r>
              <a:rPr lang="ko-KR" altLang="en-US" sz="1400" b="1" u="sng" dirty="0" smtClean="0"/>
              <a:t>각  학생 수료 필요 </a:t>
            </a:r>
            <a:r>
              <a:rPr lang="en-US" altLang="ko-KR" sz="1400" b="1" u="sng" dirty="0" smtClean="0"/>
              <a:t>(“</a:t>
            </a:r>
            <a:r>
              <a:rPr lang="en-US" altLang="ko-KR" sz="1400" b="1" u="sng" dirty="0" err="1" smtClean="0"/>
              <a:t>bryan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err="1" smtClean="0"/>
              <a:t>홍성래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err="1" smtClean="0"/>
              <a:t>김태미</a:t>
            </a:r>
            <a:r>
              <a:rPr lang="en-US" altLang="ko-KR" sz="1400" b="1" u="sng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심의면제신청서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인체유래물연구 심의면제자가 </a:t>
            </a:r>
            <a:r>
              <a:rPr lang="ko-KR" altLang="en-US" sz="1400" b="1" u="sng" dirty="0" err="1" smtClean="0"/>
              <a:t>점검표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연구계획서</a:t>
            </a:r>
            <a:endParaRPr lang="en-US" altLang="ko-K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씨젠</a:t>
            </a:r>
            <a:r>
              <a:rPr lang="ko-KR" altLang="en-US" sz="1400" dirty="0" smtClean="0"/>
              <a:t> 의료 재단 필요 서류</a:t>
            </a:r>
            <a:endParaRPr lang="en-US" altLang="ko-KR" sz="1400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심의 면제 확인서</a:t>
            </a:r>
            <a:endParaRPr lang="en-US" altLang="ko-KR" sz="1400" b="1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동의 면제 사유서</a:t>
            </a:r>
            <a:endParaRPr lang="en-US" altLang="ko-KR" sz="1400" b="1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smtClean="0"/>
              <a:t>연구 </a:t>
            </a:r>
            <a:r>
              <a:rPr lang="ko-KR" altLang="en-US" sz="1400" b="1" dirty="0" err="1" smtClean="0"/>
              <a:t>계획심의</a:t>
            </a:r>
            <a:r>
              <a:rPr lang="ko-KR" altLang="en-US" sz="1400" b="1" dirty="0" smtClean="0"/>
              <a:t> 의뢰서 </a:t>
            </a:r>
            <a:r>
              <a:rPr lang="en-US" altLang="ko-KR" sz="1400" b="1" dirty="0" smtClean="0"/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이전 </a:t>
            </a:r>
            <a:r>
              <a:rPr lang="ko-KR" altLang="en-US" sz="1400" b="1" dirty="0" err="1" smtClean="0"/>
              <a:t>씨젠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의료재단과</a:t>
            </a:r>
            <a:r>
              <a:rPr lang="ko-KR" altLang="en-US" sz="1400" b="1" dirty="0" smtClean="0"/>
              <a:t> 카이스트의 프로젝트 명칭 차이로 인해서 필요한 서류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90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54780"/>
              </p:ext>
            </p:extLst>
          </p:nvPr>
        </p:nvGraphicFramePr>
        <p:xfrm>
          <a:off x="260466" y="515390"/>
          <a:ext cx="8725593" cy="1745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7779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4097865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251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79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스캐너 학습 데이터 이동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226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서버로 이동 완료 </a:t>
                      </a:r>
                      <a:r>
                        <a:rPr lang="en-US" altLang="ko-KR" sz="1200" baseline="0" dirty="0" smtClean="0"/>
                        <a:t>(colon/stomach)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355885"/>
              </p:ext>
            </p:extLst>
          </p:nvPr>
        </p:nvGraphicFramePr>
        <p:xfrm>
          <a:off x="260466" y="2261023"/>
          <a:ext cx="8725593" cy="4397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06325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4089319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320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이슈 대응으로 인한 설치 연기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리눅스 서버에서 발생하는 패치 오류 확인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err="1" smtClean="0"/>
                        <a:t>openslide</a:t>
                      </a:r>
                      <a:r>
                        <a:rPr lang="en-US" altLang="ko-KR" sz="1200" dirty="0" smtClean="0"/>
                        <a:t>, pillow </a:t>
                      </a:r>
                      <a:r>
                        <a:rPr lang="ko-KR" altLang="en-US" sz="1200" dirty="0" smtClean="0"/>
                        <a:t>재설치 및 업데이트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err="1" smtClean="0"/>
                        <a:t>pixman</a:t>
                      </a:r>
                      <a:r>
                        <a:rPr lang="en-US" altLang="ko-KR" sz="1200" dirty="0" smtClean="0"/>
                        <a:t> (</a:t>
                      </a:r>
                      <a:r>
                        <a:rPr lang="ko-KR" altLang="en-US" sz="1200" dirty="0" smtClean="0"/>
                        <a:t>현재 원인으로 확인되는 모듈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업데이트 </a:t>
                      </a:r>
                      <a:r>
                        <a:rPr lang="en-US" altLang="ko-KR" sz="1200" dirty="0" smtClean="0"/>
                        <a:t>-&gt; </a:t>
                      </a:r>
                      <a:r>
                        <a:rPr lang="ko-KR" altLang="en-US" sz="1200" dirty="0" smtClean="0"/>
                        <a:t>현재 오류 해결 </a:t>
                      </a:r>
                      <a:r>
                        <a:rPr lang="en-US" altLang="ko-KR" sz="1200" dirty="0" smtClean="0"/>
                        <a:t>(1/17)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Confidence score </a:t>
                      </a:r>
                      <a:r>
                        <a:rPr lang="ko-KR" altLang="en-US" sz="1200" b="1" dirty="0" smtClean="0"/>
                        <a:t>코드 수정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현재 </a:t>
                      </a:r>
                      <a:r>
                        <a:rPr lang="en-US" altLang="ko-KR" sz="1200" dirty="0" smtClean="0"/>
                        <a:t>14</a:t>
                      </a:r>
                      <a:r>
                        <a:rPr lang="ko-KR" altLang="en-US" sz="1200" dirty="0" smtClean="0"/>
                        <a:t>번 서버 </a:t>
                      </a:r>
                      <a:r>
                        <a:rPr lang="en-US" altLang="ko-KR" sz="1200" dirty="0" err="1" smtClean="0"/>
                        <a:t>ori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코드에 </a:t>
                      </a:r>
                      <a:r>
                        <a:rPr lang="en-US" altLang="ko-KR" sz="1200" baseline="0" dirty="0" smtClean="0"/>
                        <a:t>Confidence score</a:t>
                      </a:r>
                      <a:r>
                        <a:rPr lang="ko-KR" altLang="en-US" sz="1200" baseline="0" dirty="0" smtClean="0"/>
                        <a:t>를 모델이 제공하도록 코드 수정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매뉴얼 전달 완료</a:t>
                      </a:r>
                      <a:endParaRPr lang="ko-KR" altLang="en-US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VIT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feature extractor </a:t>
                      </a:r>
                      <a:r>
                        <a:rPr lang="ko-KR" altLang="en-US" sz="1200" dirty="0" smtClean="0"/>
                        <a:t>기반의 </a:t>
                      </a:r>
                      <a:r>
                        <a:rPr lang="en-US" altLang="ko-KR" sz="1200" dirty="0" smtClean="0"/>
                        <a:t>WSI </a:t>
                      </a:r>
                      <a:r>
                        <a:rPr lang="ko-KR" altLang="en-US" sz="1200" dirty="0" smtClean="0"/>
                        <a:t>분류기 연구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진행중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씨젠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AI</a:t>
                      </a:r>
                      <a:r>
                        <a:rPr lang="ko-KR" altLang="en-US" sz="1200" dirty="0" smtClean="0"/>
                        <a:t>팀 에서 협업 요청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Pixman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오류 해결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en-US" altLang="ko-KR" sz="1200" b="0" baseline="0" dirty="0" err="1" smtClean="0"/>
                        <a:t>pixman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업데이트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/vast </a:t>
                      </a:r>
                      <a:r>
                        <a:rPr lang="ko-KR" altLang="en-US" sz="1200" b="0" baseline="0" dirty="0" smtClean="0"/>
                        <a:t>데이터 오류 해결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ko-KR" altLang="en-US" sz="1200" b="0" baseline="0" dirty="0" smtClean="0"/>
                        <a:t>커널 변경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1</a:t>
                      </a:r>
                      <a:r>
                        <a:rPr lang="ko-KR" altLang="en-US" sz="1200" b="0" baseline="0" dirty="0" smtClean="0"/>
                        <a:t>차 학습 완료 </a:t>
                      </a:r>
                      <a:endParaRPr lang="en-US" altLang="ko-KR" sz="1200" b="0" baseline="0" dirty="0" smtClean="0"/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Stomach: 65%</a:t>
                      </a: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smtClean="0"/>
                        <a:t>/vast/update_wsi_classifier/stomach/models/3class/densenet_slide_classifier.pt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/>
                        <a:t>Colon: 59%</a:t>
                      </a: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smtClean="0"/>
                        <a:t>/vast/update_wsi_classifier/colon/models/3class/slide_classifier.pt</a:t>
                      </a:r>
                      <a:endParaRPr lang="en-US" altLang="ko-KR" sz="105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980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1/11 </a:t>
                      </a:r>
                      <a:r>
                        <a:rPr lang="ko-KR" altLang="en-US" sz="1200" baseline="0" dirty="0" err="1" smtClean="0"/>
                        <a:t>씨젠</a:t>
                      </a:r>
                      <a:r>
                        <a:rPr lang="ko-KR" altLang="en-US" sz="1200" baseline="0" dirty="0" smtClean="0"/>
                        <a:t> 실무자 워크숍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담당자 변경 및 인수인계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WSI framework (</a:t>
                      </a:r>
                      <a:r>
                        <a:rPr lang="ko-KR" altLang="en-US" sz="1200" baseline="0" dirty="0" smtClean="0"/>
                        <a:t>박영진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GCNN (</a:t>
                      </a:r>
                      <a:r>
                        <a:rPr lang="en-US" altLang="ko-KR" sz="1200" baseline="0" dirty="0" err="1" smtClean="0"/>
                        <a:t>murtaza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en-US" altLang="ko-KR" sz="1200" baseline="0" dirty="0" err="1" smtClean="0"/>
                        <a:t>jj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(</a:t>
                      </a:r>
                      <a:r>
                        <a:rPr lang="en-US" altLang="ko-KR" sz="1200" baseline="0" dirty="0" err="1" smtClean="0"/>
                        <a:t>murtaza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ko-KR" altLang="en-US" sz="1200" baseline="0" dirty="0" err="1" smtClean="0"/>
                        <a:t>김무진</a:t>
                      </a:r>
                      <a:r>
                        <a:rPr lang="en-US" altLang="ko-KR" sz="1200" baseline="0" dirty="0" smtClean="0"/>
                        <a:t>)[2</a:t>
                      </a:r>
                      <a:r>
                        <a:rPr lang="ko-KR" altLang="en-US" sz="1200" baseline="0" dirty="0" smtClean="0"/>
                        <a:t>월 부터 예정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b="1" u="sng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VIT : development </a:t>
                      </a:r>
                      <a:r>
                        <a:rPr lang="ko-KR" altLang="en-US" sz="1200" baseline="0" dirty="0" smtClean="0"/>
                        <a:t>정리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en-US" altLang="ko-KR" sz="1200" baseline="0" dirty="0" err="1" smtClean="0"/>
                        <a:t>Sota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리서치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bryan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9451649" y="683664"/>
            <a:ext cx="786213" cy="1179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194865"/>
              </p:ext>
            </p:extLst>
          </p:nvPr>
        </p:nvGraphicFramePr>
        <p:xfrm>
          <a:off x="260466" y="515391"/>
          <a:ext cx="8725593" cy="856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16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1/21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4905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569858"/>
              </p:ext>
            </p:extLst>
          </p:nvPr>
        </p:nvGraphicFramePr>
        <p:xfrm>
          <a:off x="260466" y="888122"/>
          <a:ext cx="8725593" cy="54958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Weakly</a:t>
                      </a:r>
                      <a:r>
                        <a:rPr lang="en-US" altLang="ko-KR" b="1" baseline="0" dirty="0" smtClean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이전에 </a:t>
                      </a:r>
                      <a:r>
                        <a:rPr lang="ko-KR" altLang="en-US" sz="1200" baseline="0" dirty="0" err="1" smtClean="0"/>
                        <a:t>디텍터</a:t>
                      </a:r>
                      <a:r>
                        <a:rPr lang="ko-KR" altLang="en-US" sz="1200" baseline="0" dirty="0" smtClean="0"/>
                        <a:t> 파트에서 연구되었던 </a:t>
                      </a: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디텍션</a:t>
                      </a:r>
                      <a:r>
                        <a:rPr lang="ko-KR" altLang="en-US" sz="1200" baseline="0" dirty="0" smtClean="0"/>
                        <a:t> 방식 적용 방법 연구 중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COD </a:t>
                      </a:r>
                      <a:r>
                        <a:rPr lang="ko-KR" altLang="en-US" sz="1200" baseline="0" dirty="0" smtClean="0"/>
                        <a:t>방식에 대한 연구 및 개발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디텐션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(COD) </a:t>
                      </a:r>
                      <a:r>
                        <a:rPr lang="ko-KR" altLang="en-US" sz="1200" baseline="0" dirty="0" smtClean="0"/>
                        <a:t>방식의 알고리즘을 </a:t>
                      </a:r>
                      <a:r>
                        <a:rPr lang="en-US" altLang="ko-KR" sz="1200" baseline="0" dirty="0" smtClean="0"/>
                        <a:t>weakly supervised</a:t>
                      </a:r>
                      <a:r>
                        <a:rPr lang="ko-KR" altLang="en-US" sz="1200" baseline="0" dirty="0" smtClean="0"/>
                        <a:t>에 적용한 모델 생성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현재 </a:t>
                      </a:r>
                      <a:r>
                        <a:rPr lang="en-US" altLang="ko-KR" sz="1200" baseline="0" dirty="0" smtClean="0"/>
                        <a:t>pseudo label </a:t>
                      </a:r>
                      <a:r>
                        <a:rPr lang="ko-KR" altLang="en-US" sz="1200" baseline="0" dirty="0" smtClean="0"/>
                        <a:t>생성 까지 완료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기존보다 </a:t>
                      </a:r>
                      <a:r>
                        <a:rPr lang="en-US" altLang="ko-KR" sz="1200" baseline="0" dirty="0" err="1" smtClean="0"/>
                        <a:t>heatmap</a:t>
                      </a:r>
                      <a:r>
                        <a:rPr lang="ko-KR" altLang="en-US" sz="1200" baseline="0" dirty="0" smtClean="0"/>
                        <a:t>의 디테일 대폭 상승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해당 방식으로 수도 라벨 생성 가능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업데이트된 </a:t>
                      </a:r>
                      <a:r>
                        <a:rPr lang="en-US" altLang="ko-KR" sz="1200" baseline="0" dirty="0" smtClean="0"/>
                        <a:t>pseudo </a:t>
                      </a:r>
                      <a:r>
                        <a:rPr lang="en-US" altLang="ko-KR" sz="1200" baseline="0" dirty="0" err="1" smtClean="0"/>
                        <a:t>labe</a:t>
                      </a:r>
                      <a:r>
                        <a:rPr lang="ko-KR" altLang="en-US" sz="1200" baseline="0" dirty="0" smtClean="0"/>
                        <a:t>을 기준으로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en-US" altLang="ko-KR" sz="1200" baseline="0" dirty="0" err="1" smtClean="0"/>
                        <a:t>seg</a:t>
                      </a:r>
                      <a:r>
                        <a:rPr lang="en-US" altLang="ko-KR" sz="1200" baseline="0" dirty="0" smtClean="0"/>
                        <a:t> model </a:t>
                      </a:r>
                      <a:r>
                        <a:rPr lang="ko-KR" altLang="en-US" sz="1200" baseline="0" dirty="0" smtClean="0"/>
                        <a:t>학습 해볼 계획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X40 </a:t>
                      </a:r>
                      <a:r>
                        <a:rPr lang="ko-KR" altLang="en-US" sz="1200" baseline="0" dirty="0" smtClean="0"/>
                        <a:t>배율에 대한 모델 연구 필요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Segmentation</a:t>
                      </a:r>
                      <a:r>
                        <a:rPr lang="ko-KR" altLang="en-US" sz="1200" baseline="0" dirty="0" smtClean="0"/>
                        <a:t>을 학습시키기 보다는 현재 </a:t>
                      </a:r>
                      <a:r>
                        <a:rPr lang="en-US" altLang="ko-KR" sz="1200" baseline="0" dirty="0" smtClean="0"/>
                        <a:t>CAM </a:t>
                      </a:r>
                      <a:r>
                        <a:rPr lang="ko-KR" altLang="en-US" sz="1200" baseline="0" dirty="0" smtClean="0"/>
                        <a:t>업데이트를 시도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추가 </a:t>
                      </a:r>
                      <a:r>
                        <a:rPr lang="en-US" altLang="ko-KR" sz="1200" baseline="0" dirty="0" smtClean="0"/>
                        <a:t>COD </a:t>
                      </a:r>
                      <a:r>
                        <a:rPr lang="ko-KR" altLang="en-US" sz="1200" baseline="0" dirty="0" smtClean="0"/>
                        <a:t>실험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en-US" altLang="ko-KR" sz="1200" baseline="0" dirty="0" err="1" smtClean="0"/>
                        <a:t>grayscaling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데이터 실험 </a:t>
                      </a:r>
                      <a:r>
                        <a:rPr lang="en-US" altLang="ko-KR" sz="1200" baseline="0" dirty="0" smtClean="0"/>
                        <a:t>=&gt; </a:t>
                      </a:r>
                      <a:r>
                        <a:rPr lang="ko-KR" altLang="en-US" sz="1200" baseline="0" dirty="0" smtClean="0"/>
                        <a:t>색상에 대한 이슈 완화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모델 비교 실험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1) baseline, 2) 0 label, 3) </a:t>
                      </a: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segmentation, 4) </a:t>
                      </a:r>
                      <a:r>
                        <a:rPr lang="en-US" altLang="ko-KR" sz="1200" baseline="0" dirty="0" err="1" smtClean="0"/>
                        <a:t>segmix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네가지</a:t>
                      </a:r>
                      <a:r>
                        <a:rPr lang="ko-KR" altLang="en-US" sz="1200" baseline="0" dirty="0" smtClean="0"/>
                        <a:t> 모델에 대한 비교 실험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경우</a:t>
                      </a:r>
                      <a:r>
                        <a:rPr lang="en-US" altLang="ko-KR" sz="1200" baseline="0" dirty="0" smtClean="0"/>
                        <a:t>, loss </a:t>
                      </a:r>
                      <a:r>
                        <a:rPr lang="ko-KR" altLang="en-US" sz="1200" baseline="0" dirty="0" smtClean="0"/>
                        <a:t>값에 대한 증가가 보임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수치상은 실패한 실험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다만 </a:t>
                      </a: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정량적인 결과를 확인해본 결과 </a:t>
                      </a:r>
                      <a:r>
                        <a:rPr lang="en-US" altLang="ko-KR" sz="1200" baseline="0" dirty="0" smtClean="0"/>
                        <a:t>'1),2)' </a:t>
                      </a:r>
                      <a:r>
                        <a:rPr lang="ko-KR" altLang="en-US" sz="1200" baseline="0" dirty="0" smtClean="0"/>
                        <a:t>방식보다 </a:t>
                      </a:r>
                      <a:r>
                        <a:rPr lang="en-US" altLang="ko-KR" sz="1200" baseline="0" dirty="0" smtClean="0"/>
                        <a:t>N</a:t>
                      </a:r>
                      <a:r>
                        <a:rPr lang="ko-KR" altLang="en-US" sz="1200" baseline="0" dirty="0" smtClean="0"/>
                        <a:t>과 </a:t>
                      </a:r>
                      <a:r>
                        <a:rPr lang="en-US" altLang="ko-KR" sz="1200" baseline="0" dirty="0" smtClean="0"/>
                        <a:t>M</a:t>
                      </a:r>
                      <a:r>
                        <a:rPr lang="ko-KR" altLang="en-US" sz="1200" baseline="0" dirty="0" smtClean="0"/>
                        <a:t>에 대한 샘플에 대해서 성능 향상이 확연함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383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기타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IRB </a:t>
                      </a:r>
                      <a:r>
                        <a:rPr lang="ko-KR" altLang="en-US" sz="1200" baseline="0" dirty="0" smtClean="0"/>
                        <a:t>서류 준비 시작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4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5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내용 및 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6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r>
              <a:rPr lang="ko-KR" altLang="en-US" b="1" dirty="0" smtClean="0">
                <a:latin typeface="+mj-ea"/>
              </a:rPr>
              <a:t>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현재 학습 상황 </a:t>
            </a:r>
            <a:r>
              <a:rPr lang="en-US" altLang="ko-KR" sz="1400" b="1" u="sng" dirty="0" smtClean="0"/>
              <a:t>(1/7 </a:t>
            </a:r>
            <a:r>
              <a:rPr lang="ko-KR" altLang="en-US" sz="1400" b="1" u="sng" dirty="0" smtClean="0"/>
              <a:t>목표</a:t>
            </a:r>
            <a:r>
              <a:rPr lang="en-US" altLang="ko-KR" sz="1400" b="1" u="sng" dirty="0" smtClean="0"/>
              <a:t>) : </a:t>
            </a:r>
            <a:r>
              <a:rPr lang="ko-KR" altLang="en-US" sz="1400" b="1" u="sng" dirty="0" smtClean="0">
                <a:solidFill>
                  <a:srgbClr val="FF0000"/>
                </a:solidFill>
              </a:rPr>
              <a:t>현재 담당자 이슈로 일부 지연 중</a:t>
            </a:r>
            <a:endParaRPr lang="en-US" altLang="ko-KR" sz="1400" b="1" u="sng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1</a:t>
            </a:r>
            <a:r>
              <a:rPr lang="en-US" altLang="ko-KR" sz="1200" b="1" u="sng" dirty="0"/>
              <a:t>) 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/>
              <a:t>colon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중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시켜서</a:t>
            </a:r>
            <a:r>
              <a:rPr lang="en-US" altLang="ko-KR" sz="1200" b="1" u="sng" dirty="0"/>
              <a:t>, WSI </a:t>
            </a:r>
            <a:r>
              <a:rPr lang="en-US" altLang="ko-KR" sz="1200" b="1" u="sng" dirty="0" err="1"/>
              <a:t>featurecube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2</a:t>
            </a:r>
            <a:r>
              <a:rPr lang="en-US" altLang="ko-KR" sz="1200" b="1" u="sng" dirty="0"/>
              <a:t>) </a:t>
            </a:r>
            <a:r>
              <a:rPr lang="en-US" altLang="ko-KR" sz="1200" b="1" u="sng" dirty="0" smtClean="0"/>
              <a:t>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 err="1"/>
              <a:t>stoamch</a:t>
            </a:r>
            <a:r>
              <a:rPr lang="en-US" altLang="ko-KR" sz="1200" b="1" u="sng" dirty="0"/>
              <a:t>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 </a:t>
            </a:r>
            <a:r>
              <a:rPr lang="en-US" altLang="ko-KR" sz="1200" b="1" u="sng" dirty="0"/>
              <a:t>WSI feature cube </a:t>
            </a:r>
            <a:r>
              <a:rPr lang="ko-KR" altLang="en-US" sz="1200" b="1" u="sng" dirty="0"/>
              <a:t>학습 계획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* 동시 접속으로 인한 모델 충돌 등에 대한 방지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3 class </a:t>
            </a:r>
            <a:r>
              <a:rPr lang="ko-KR" altLang="en-US" sz="1200" dirty="0"/>
              <a:t>정상 작동 확인후 </a:t>
            </a:r>
            <a:r>
              <a:rPr lang="en-US" altLang="ko-KR" sz="1200" dirty="0"/>
              <a:t>4 class </a:t>
            </a:r>
            <a:r>
              <a:rPr lang="ko-KR" altLang="en-US" sz="1200" dirty="0"/>
              <a:t>진행할 계획임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'2)' </a:t>
            </a:r>
            <a:r>
              <a:rPr lang="ko-KR" altLang="en-US" sz="1200" dirty="0"/>
              <a:t>까지 </a:t>
            </a:r>
            <a:r>
              <a:rPr lang="ko-KR" altLang="en-US" sz="1200" dirty="0" err="1"/>
              <a:t>진행후</a:t>
            </a:r>
            <a:r>
              <a:rPr lang="ko-KR" altLang="en-US" sz="1200" dirty="0"/>
              <a:t> 모델의 성능에 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계획 수정 </a:t>
            </a:r>
            <a:r>
              <a:rPr lang="ko-KR" altLang="en-US" sz="1200" dirty="0" smtClean="0"/>
              <a:t>필요함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119575" y="3472323"/>
            <a:ext cx="92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기존 </a:t>
            </a:r>
            <a:r>
              <a:rPr lang="en-US" altLang="ko-KR" sz="1100" dirty="0" smtClean="0"/>
              <a:t>14</a:t>
            </a:r>
            <a:r>
              <a:rPr lang="ko-KR" altLang="en-US" sz="1100" dirty="0" smtClean="0"/>
              <a:t>번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57150" y="5394740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45" y="563885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37" y="5893288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직사각형 34"/>
          <p:cNvSpPr/>
          <p:nvPr/>
        </p:nvSpPr>
        <p:spPr>
          <a:xfrm>
            <a:off x="447616" y="5713835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43960" y="5952280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74" y="5376227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꺾인 연결선 37"/>
          <p:cNvCxnSpPr>
            <a:endCxn id="37" idx="1"/>
          </p:cNvCxnSpPr>
          <p:nvPr/>
        </p:nvCxnSpPr>
        <p:spPr>
          <a:xfrm flipV="1">
            <a:off x="137450" y="5542455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>
            <a:off x="138429" y="5567374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endCxn id="34" idx="1"/>
          </p:cNvCxnSpPr>
          <p:nvPr/>
        </p:nvCxnSpPr>
        <p:spPr>
          <a:xfrm>
            <a:off x="137450" y="5731654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>
            <a:off x="137450" y="5731654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56557" y="54613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38584" y="5423877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518924" y="5771239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45" name="원통 4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통 4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통 4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876821" y="6171346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49" name="원통 4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통 4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원통 5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364602" y="6183267"/>
            <a:ext cx="259026" cy="237471"/>
            <a:chOff x="572642" y="3447654"/>
            <a:chExt cx="1905000" cy="1904997"/>
          </a:xfrm>
          <a:effectLst/>
        </p:grpSpPr>
        <p:pic>
          <p:nvPicPr>
            <p:cNvPr id="53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7" name="오른쪽으로 구부러진 화살표 56"/>
          <p:cNvSpPr/>
          <p:nvPr/>
        </p:nvSpPr>
        <p:spPr>
          <a:xfrm rot="7865545">
            <a:off x="1792534" y="5758082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944947" y="5758196"/>
            <a:ext cx="214478" cy="220902"/>
            <a:chOff x="4475812" y="3935257"/>
            <a:chExt cx="259519" cy="267291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2" name="직사각형 61"/>
          <p:cNvSpPr/>
          <p:nvPr/>
        </p:nvSpPr>
        <p:spPr>
          <a:xfrm>
            <a:off x="4769841" y="5263469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851048" y="5751499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287055" y="5116572"/>
            <a:ext cx="655209" cy="641250"/>
            <a:chOff x="1066780" y="5164014"/>
            <a:chExt cx="655209" cy="641250"/>
          </a:xfrm>
        </p:grpSpPr>
        <p:sp>
          <p:nvSpPr>
            <p:cNvPr id="65" name="타원 6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4856722" y="5281926"/>
            <a:ext cx="1070791" cy="878559"/>
            <a:chOff x="5943796" y="2779089"/>
            <a:chExt cx="2735123" cy="235960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5852412" y="5394740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123" y="3861140"/>
            <a:ext cx="939584" cy="76980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018464" y="3446595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5513" y="3856502"/>
            <a:ext cx="939584" cy="76980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531634" y="3482309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84" name="꺾인 연결선 83"/>
          <p:cNvCxnSpPr>
            <a:stCxn id="22" idx="2"/>
            <a:endCxn id="80" idx="3"/>
          </p:cNvCxnSpPr>
          <p:nvPr/>
        </p:nvCxnSpPr>
        <p:spPr>
          <a:xfrm rot="5400000">
            <a:off x="2333639" y="2998001"/>
            <a:ext cx="512109" cy="19839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76516" y="2331774"/>
            <a:ext cx="1310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패치 생성</a:t>
            </a:r>
            <a:r>
              <a:rPr lang="en-US" altLang="ko-KR" sz="1200" dirty="0" smtClean="0"/>
              <a:t>//DB</a:t>
            </a:r>
            <a:endParaRPr lang="ko-KR" altLang="en-US" sz="1200" dirty="0"/>
          </a:p>
        </p:txBody>
      </p:sp>
      <p:cxnSp>
        <p:nvCxnSpPr>
          <p:cNvPr id="96" name="꺾인 연결선 95"/>
          <p:cNvCxnSpPr>
            <a:stCxn id="22" idx="2"/>
            <a:endCxn id="85" idx="1"/>
          </p:cNvCxnSpPr>
          <p:nvPr/>
        </p:nvCxnSpPr>
        <p:spPr>
          <a:xfrm rot="16200000" flipH="1">
            <a:off x="4174861" y="3140751"/>
            <a:ext cx="507471" cy="1693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086512" y="4305133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0" name="TextBox 99"/>
          <p:cNvSpPr txBox="1"/>
          <p:nvPr/>
        </p:nvSpPr>
        <p:spPr>
          <a:xfrm>
            <a:off x="3767348" y="4313434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이동</a:t>
            </a:r>
            <a:endParaRPr lang="ko-KR" altLang="en-US" sz="11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725" y="2608773"/>
            <a:ext cx="939584" cy="7698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3963422" y="2903828"/>
            <a:ext cx="404747" cy="573934"/>
            <a:chOff x="5450408" y="3255368"/>
            <a:chExt cx="489744" cy="694460"/>
          </a:xfrm>
        </p:grpSpPr>
        <p:sp>
          <p:nvSpPr>
            <p:cNvPr id="28" name="원통 2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아래쪽 화살표 97"/>
          <p:cNvSpPr/>
          <p:nvPr/>
        </p:nvSpPr>
        <p:spPr>
          <a:xfrm>
            <a:off x="968525" y="4697573"/>
            <a:ext cx="359649" cy="586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2363604" y="6400747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LossDiff</a:t>
            </a:r>
            <a:r>
              <a:rPr lang="en-US" altLang="ko-KR" sz="1100" dirty="0" smtClean="0"/>
              <a:t>(.</a:t>
            </a:r>
            <a:r>
              <a:rPr lang="en-US" altLang="ko-KR" sz="1100" dirty="0" err="1" smtClean="0"/>
              <a:t>plk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이동</a:t>
            </a:r>
            <a:endParaRPr lang="ko-KR" altLang="en-US" sz="1100" dirty="0"/>
          </a:p>
        </p:txBody>
      </p:sp>
      <p:cxnSp>
        <p:nvCxnSpPr>
          <p:cNvPr id="104" name="꺾인 연결선 103"/>
          <p:cNvCxnSpPr>
            <a:stCxn id="32" idx="2"/>
            <a:endCxn id="62" idx="2"/>
          </p:cNvCxnSpPr>
          <p:nvPr/>
        </p:nvCxnSpPr>
        <p:spPr>
          <a:xfrm rot="5400000" flipH="1" flipV="1">
            <a:off x="3334847" y="3995713"/>
            <a:ext cx="311043" cy="4676452"/>
          </a:xfrm>
          <a:prstGeom prst="bentConnector3">
            <a:avLst>
              <a:gd name="adj1" fmla="val -73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323209" y="4914587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학습 </a:t>
            </a:r>
            <a:endParaRPr lang="ko-KR" altLang="en-US" sz="1100" dirty="0"/>
          </a:p>
        </p:txBody>
      </p:sp>
      <p:sp>
        <p:nvSpPr>
          <p:cNvPr id="109" name="아래쪽 화살표 108"/>
          <p:cNvSpPr/>
          <p:nvPr/>
        </p:nvSpPr>
        <p:spPr>
          <a:xfrm>
            <a:off x="5526344" y="4723049"/>
            <a:ext cx="275508" cy="486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5772123" y="479116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학습</a:t>
            </a:r>
            <a:endParaRPr lang="ko-KR" altLang="en-US" sz="1100" dirty="0"/>
          </a:p>
        </p:txBody>
      </p:sp>
      <p:cxnSp>
        <p:nvCxnSpPr>
          <p:cNvPr id="111" name="꺾인 연결선 110"/>
          <p:cNvCxnSpPr>
            <a:stCxn id="78" idx="3"/>
            <a:endCxn id="29" idx="4"/>
          </p:cNvCxnSpPr>
          <p:nvPr/>
        </p:nvCxnSpPr>
        <p:spPr>
          <a:xfrm flipH="1" flipV="1">
            <a:off x="4368169" y="3191793"/>
            <a:ext cx="2702037" cy="2464557"/>
          </a:xfrm>
          <a:prstGeom prst="bentConnector3">
            <a:avLst>
              <a:gd name="adj1" fmla="val -84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545738" y="3851641"/>
            <a:ext cx="1500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분류 결과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저장</a:t>
            </a:r>
            <a:endParaRPr lang="ko-KR" altLang="en-US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5503704" y="2807715"/>
            <a:ext cx="2767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*DB access </a:t>
            </a:r>
            <a:r>
              <a:rPr lang="ko-KR" altLang="en-US" sz="1200" b="1" u="sng" dirty="0" smtClean="0"/>
              <a:t>가능 확인</a:t>
            </a:r>
            <a:endParaRPr lang="ko-KR" alt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24724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Pixman</a:t>
            </a:r>
            <a:r>
              <a:rPr lang="en-US" altLang="ko-KR" b="1" dirty="0" smtClean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업데이트 </a:t>
            </a:r>
            <a:r>
              <a:rPr lang="en-US" altLang="ko-KR" b="1" dirty="0" smtClean="0">
                <a:latin typeface="+mj-ea"/>
              </a:rPr>
              <a:t>– </a:t>
            </a:r>
            <a:r>
              <a:rPr lang="ko-KR" altLang="en-US" b="1" dirty="0" smtClean="0">
                <a:latin typeface="+mj-ea"/>
              </a:rPr>
              <a:t>오류 확인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14" y="1211903"/>
            <a:ext cx="939584" cy="7698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74455" y="797358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04" y="1207265"/>
            <a:ext cx="939584" cy="7698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7625" y="833072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2" idx="3"/>
            <a:endCxn id="20" idx="1"/>
          </p:cNvCxnSpPr>
          <p:nvPr/>
        </p:nvCxnSpPr>
        <p:spPr>
          <a:xfrm flipV="1">
            <a:off x="1453698" y="1592167"/>
            <a:ext cx="3677806" cy="46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173985"/>
            <a:ext cx="3784619" cy="167593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5575" y="4042197"/>
            <a:ext cx="705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현재는 </a:t>
            </a:r>
            <a:r>
              <a:rPr lang="ko-KR" altLang="en-US" sz="1200" dirty="0" smtClean="0"/>
              <a:t>정상 작동됨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재학습</a:t>
            </a:r>
            <a:r>
              <a:rPr lang="ko-KR" altLang="en-US" sz="1200" dirty="0" smtClean="0"/>
              <a:t> 가능함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다만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소실 이슈 </a:t>
            </a:r>
            <a:r>
              <a:rPr lang="ko-KR" altLang="en-US" sz="1200" dirty="0" smtClean="0"/>
              <a:t>완료 </a:t>
            </a:r>
            <a:r>
              <a:rPr lang="en-US" altLang="ko-KR" sz="1200" dirty="0" smtClean="0"/>
              <a:t>(/</a:t>
            </a:r>
            <a:r>
              <a:rPr lang="ko-KR" altLang="en-US" sz="1200" dirty="0" smtClean="0"/>
              <a:t>커널 변경</a:t>
            </a:r>
            <a:r>
              <a:rPr lang="en-US" altLang="ko-KR" sz="12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Lossdif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학습을 위한 데이터 패치를 </a:t>
            </a:r>
            <a:r>
              <a:rPr lang="en-US" altLang="ko-KR" sz="1200" dirty="0" smtClean="0"/>
              <a:t>14</a:t>
            </a:r>
            <a:r>
              <a:rPr lang="ko-KR" altLang="en-US" sz="1200" dirty="0" smtClean="0"/>
              <a:t>번 윈도우 서버에서 생성했는데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과정이 원인인지 확인 중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코드 확인 중</a:t>
            </a:r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5295206" y="2105706"/>
            <a:ext cx="3277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차 학습 완료 </a:t>
            </a:r>
            <a:r>
              <a:rPr lang="en-US" altLang="ko-KR" sz="1400" dirty="0" smtClean="0"/>
              <a:t>(WSI densenet201)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Stomach: 65%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/vast/update_wsi_classifier/stomach/models/3class/densenet_slide_classifier.pt</a:t>
            </a:r>
            <a:endParaRPr lang="en-US" altLang="ko-KR" sz="105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Colon: 59%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/vast/update_wsi_classifier/colon/models/3class/slide_classifier.pt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7746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일정 관련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6" y="1437995"/>
            <a:ext cx="6361927" cy="44011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8536" y="4524375"/>
            <a:ext cx="6428989" cy="80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9000" y="3343275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예상시간보다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 이상 미뤄진 상황임</a:t>
            </a:r>
            <a:endParaRPr lang="ko-KR" altLang="en-US" dirty="0"/>
          </a:p>
        </p:txBody>
      </p:sp>
      <p:cxnSp>
        <p:nvCxnSpPr>
          <p:cNvPr id="8" name="직선 연결선 7"/>
          <p:cNvCxnSpPr>
            <a:stCxn id="5" idx="1"/>
            <a:endCxn id="4" idx="3"/>
          </p:cNvCxnSpPr>
          <p:nvPr/>
        </p:nvCxnSpPr>
        <p:spPr>
          <a:xfrm flipH="1">
            <a:off x="6867525" y="3804940"/>
            <a:ext cx="371475" cy="11194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7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Segmentation </a:t>
            </a:r>
            <a:r>
              <a:rPr lang="ko-KR" altLang="en-US" sz="2000" b="1" dirty="0" smtClean="0">
                <a:latin typeface="+mj-ea"/>
                <a:ea typeface="+mj-ea"/>
              </a:rPr>
              <a:t>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3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Segmentation </a:t>
            </a:r>
            <a:r>
              <a:rPr lang="ko-KR" altLang="en-US" b="1" dirty="0" smtClean="0">
                <a:latin typeface="+mj-ea"/>
              </a:rPr>
              <a:t>개발 전략 요약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55574" y="573714"/>
            <a:ext cx="4017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Baseline : </a:t>
            </a:r>
            <a:r>
              <a:rPr lang="ko-KR" altLang="en-US" sz="1400" dirty="0" smtClean="0"/>
              <a:t>일반적인 </a:t>
            </a: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모델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4504598" y="571057"/>
            <a:ext cx="5143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End-to-End :</a:t>
            </a:r>
            <a:r>
              <a:rPr lang="ko-KR" altLang="en-US" sz="1400" dirty="0" smtClean="0"/>
              <a:t>초창기의 형태 별도의 분류 모델을 두는 방식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110596" y="1889347"/>
            <a:ext cx="394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Label Zero: </a:t>
            </a:r>
            <a:r>
              <a:rPr lang="ko-KR" altLang="en-US" sz="1400" dirty="0"/>
              <a:t>일반적인 </a:t>
            </a:r>
            <a:r>
              <a:rPr lang="en-US" altLang="ko-KR" sz="1400" dirty="0"/>
              <a:t>segmentation </a:t>
            </a:r>
            <a:r>
              <a:rPr lang="ko-KR" altLang="en-US" sz="1400" dirty="0"/>
              <a:t>모델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61" y="1049579"/>
            <a:ext cx="3693733" cy="586051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96" y="963209"/>
            <a:ext cx="3392155" cy="84559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51" y="2379959"/>
            <a:ext cx="3549604" cy="829297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79461" y="908536"/>
            <a:ext cx="3759253" cy="912056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589988" y="913715"/>
            <a:ext cx="4312940" cy="90687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2359087" y="2279164"/>
            <a:ext cx="3759253" cy="96712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44" y="4074916"/>
            <a:ext cx="3776419" cy="928541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00890" y="3564264"/>
            <a:ext cx="8043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4</a:t>
            </a:r>
            <a:r>
              <a:rPr lang="en-US" altLang="ko-KR" sz="1400" b="1" u="sng" dirty="0" smtClean="0"/>
              <a:t>. </a:t>
            </a: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segmentation </a:t>
            </a:r>
            <a:r>
              <a:rPr lang="en-US" altLang="ko-KR" sz="1400" dirty="0" smtClean="0"/>
              <a:t>: N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의 훈련을 동시에 진행하도록 유도하는 </a:t>
            </a:r>
            <a:r>
              <a:rPr lang="en-US" altLang="ko-KR" sz="1400" dirty="0" smtClean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cutmix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400890" y="5297726"/>
            <a:ext cx="832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5. </a:t>
            </a:r>
            <a:r>
              <a:rPr lang="en-US" altLang="ko-KR" sz="1400" b="1" u="sng" dirty="0" err="1"/>
              <a:t>S</a:t>
            </a:r>
            <a:r>
              <a:rPr lang="en-US" altLang="ko-KR" sz="1400" b="1" u="sng" dirty="0" err="1" smtClean="0"/>
              <a:t>egMix</a:t>
            </a:r>
            <a:r>
              <a:rPr lang="en-US" altLang="ko-KR" sz="1400" b="1" u="sng" dirty="0" smtClean="0"/>
              <a:t> segmentation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N</a:t>
            </a:r>
            <a:r>
              <a:rPr lang="ko-KR" altLang="en-US" sz="1400" dirty="0"/>
              <a:t>과 </a:t>
            </a:r>
            <a:r>
              <a:rPr lang="en-US" altLang="ko-KR" sz="1400" dirty="0"/>
              <a:t>M</a:t>
            </a:r>
            <a:r>
              <a:rPr lang="ko-KR" altLang="en-US" sz="1400" dirty="0"/>
              <a:t>의 훈련을 동시에 진행하도록 유도하는 </a:t>
            </a:r>
            <a:r>
              <a:rPr lang="en-US" altLang="ko-KR" sz="1400" dirty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segMix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607588" y="4006161"/>
            <a:ext cx="7707469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07589" y="3520867"/>
            <a:ext cx="78364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0" y="5739370"/>
            <a:ext cx="3776419" cy="928541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607588" y="5646615"/>
            <a:ext cx="7775835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5"/>
          <a:srcRect t="7088" b="44529"/>
          <a:stretch/>
        </p:blipFill>
        <p:spPr>
          <a:xfrm>
            <a:off x="5472305" y="5664324"/>
            <a:ext cx="2585299" cy="103231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5"/>
          <a:srcRect t="55880"/>
          <a:stretch/>
        </p:blipFill>
        <p:spPr>
          <a:xfrm>
            <a:off x="5296503" y="4067137"/>
            <a:ext cx="2843829" cy="103549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121777" y="4171627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121777" y="5836081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621600" y="914962"/>
            <a:ext cx="4281328" cy="886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48036</TotalTime>
  <Words>906</Words>
  <Application>Microsoft Office PowerPoint</Application>
  <PresentationFormat>화면 슬라이드 쇼(4:3)</PresentationFormat>
  <Paragraphs>158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582</cp:revision>
  <dcterms:created xsi:type="dcterms:W3CDTF">2021-03-24T07:36:17Z</dcterms:created>
  <dcterms:modified xsi:type="dcterms:W3CDTF">2022-01-21T04:57:23Z</dcterms:modified>
</cp:coreProperties>
</file>